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77" r:id="rId3"/>
    <p:sldId id="378" r:id="rId4"/>
    <p:sldId id="379" r:id="rId5"/>
    <p:sldId id="380" r:id="rId6"/>
    <p:sldId id="38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60" y="11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e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3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3.wmf"/><Relationship Id="rId7" Type="http://schemas.openxmlformats.org/officeDocument/2006/relationships/image" Target="../media/image16.wmf"/><Relationship Id="rId2" Type="http://schemas.openxmlformats.org/officeDocument/2006/relationships/image" Target="../media/image3.wmf"/><Relationship Id="rId1" Type="http://schemas.openxmlformats.org/officeDocument/2006/relationships/image" Target="../media/image2.e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3.wmf"/><Relationship Id="rId6" Type="http://schemas.openxmlformats.org/officeDocument/2006/relationships/image" Target="../media/image12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4ADB2C0-4BA1-49FE-BEF5-ECF171FE2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69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A5E74-1DC5-4E8A-AF69-B31D06CCBF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893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5F4E6-8232-423F-B0B5-BB0EA5B5DE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1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2099-B8F9-4AA0-830D-F39B72D166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23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8D29A-1363-43C0-81F5-E54D84485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250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CE113-A731-4D61-979C-2C12E7543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35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38C0B-5AC0-4FA5-9ADE-9784D7648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8303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53F9F-1087-49E6-B333-7C9D2EB2C3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82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BB1D5-8B0A-42EC-8E6A-DB157E9C0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529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2D61-E01C-4F38-880A-37E426C42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60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89FF-3D33-4CD5-88D2-9454D79B9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78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7F28E-E6DA-4CF5-8622-DE1665200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359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4E11-87B2-4372-B71D-61B0684AE1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13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0BA39-1FBE-4487-A3EA-558A779B16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3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54509-2AA2-47D3-8315-1FCDD2FD5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51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E87F8-A594-4717-BA74-95F82E58DA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24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7DC648-911F-420F-8AC2-743364EDD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image" Target="../media/image7.e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7.e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3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9.bin"/><Relationship Id="rId3" Type="http://schemas.openxmlformats.org/officeDocument/2006/relationships/image" Target="../media/image7.e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5.wmf"/><Relationship Id="rId5" Type="http://schemas.openxmlformats.org/officeDocument/2006/relationships/image" Target="../media/image2.e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0.wmf"/><Relationship Id="rId3" Type="http://schemas.openxmlformats.org/officeDocument/2006/relationships/image" Target="../media/image7.e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19.wmf"/><Relationship Id="rId5" Type="http://schemas.openxmlformats.org/officeDocument/2006/relationships/image" Target="../media/image3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8FDF6EB-AE5C-4F6B-AA6E-606DCACEF87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altLang="ru-RU" sz="4000" dirty="0">
                <a:solidFill>
                  <a:srgbClr val="FFFF00"/>
                </a:solidFill>
              </a:rPr>
              <a:t>Моделирование и оптимизация в системах и сетях </a:t>
            </a:r>
            <a:r>
              <a:rPr lang="ru-RU" altLang="ru-RU" sz="4000" dirty="0" smtClean="0">
                <a:solidFill>
                  <a:srgbClr val="FFFF00"/>
                </a:solidFill>
              </a:rPr>
              <a:t>электросвязи</a:t>
            </a:r>
            <a:r>
              <a:rPr lang="en-US" altLang="ru-RU" sz="4000" dirty="0" smtClean="0">
                <a:solidFill>
                  <a:srgbClr val="FFFF00"/>
                </a:solidFill>
              </a:rPr>
              <a:t/>
            </a:r>
            <a:br>
              <a:rPr lang="en-US" altLang="ru-RU" sz="4000" dirty="0" smtClean="0">
                <a:solidFill>
                  <a:srgbClr val="FFFF00"/>
                </a:solidFill>
              </a:rPr>
            </a:br>
            <a:r>
              <a:rPr lang="ru-RU" altLang="ru-RU" sz="2800" b="1" dirty="0">
                <a:solidFill>
                  <a:srgbClr val="0000FF"/>
                </a:solidFill>
              </a:rPr>
              <a:t>Раздел </a:t>
            </a:r>
            <a:r>
              <a:rPr lang="en-US" altLang="ru-RU" sz="2800" b="1" dirty="0" smtClean="0">
                <a:solidFill>
                  <a:srgbClr val="0000FF"/>
                </a:solidFill>
              </a:rPr>
              <a:t>3</a:t>
            </a:r>
            <a:r>
              <a:rPr lang="ru-RU" altLang="ru-RU" sz="4000" dirty="0">
                <a:solidFill>
                  <a:srgbClr val="0000FF"/>
                </a:solidFill>
              </a:rPr>
              <a:t/>
            </a:r>
            <a:br>
              <a:rPr lang="ru-RU" altLang="ru-RU" sz="4000" dirty="0">
                <a:solidFill>
                  <a:srgbClr val="0000FF"/>
                </a:solidFill>
              </a:rPr>
            </a:br>
            <a:r>
              <a:rPr lang="ru-RU" altLang="ru-RU" sz="1800" dirty="0">
                <a:solidFill>
                  <a:srgbClr val="0000FF"/>
                </a:solidFill>
              </a:rPr>
              <a:t>Постановка задачи </a:t>
            </a:r>
            <a:r>
              <a:rPr lang="ru-RU" altLang="ru-RU" sz="1800" dirty="0" smtClean="0">
                <a:solidFill>
                  <a:srgbClr val="0000FF"/>
                </a:solidFill>
              </a:rPr>
              <a:t>оптимизации</a:t>
            </a:r>
            <a:r>
              <a:rPr lang="ru-RU" altLang="ru-RU" sz="1800" dirty="0">
                <a:solidFill>
                  <a:srgbClr val="0000FF"/>
                </a:solidFill>
              </a:rPr>
              <a:t>, целевая функция, </a:t>
            </a:r>
            <a:r>
              <a:rPr lang="ru-RU" altLang="ru-RU" sz="1800" dirty="0" smtClean="0">
                <a:solidFill>
                  <a:srgbClr val="0000FF"/>
                </a:solidFill>
              </a:rPr>
              <a:t>ограничения</a:t>
            </a:r>
            <a:r>
              <a:rPr lang="ru-RU" altLang="ru-RU" sz="1800" dirty="0">
                <a:solidFill>
                  <a:srgbClr val="0000FF"/>
                </a:solidFill>
              </a:rPr>
              <a:t>, примеры постановки задач оптимизации сетей и систем связи.</a:t>
            </a:r>
            <a:r>
              <a:rPr lang="ru-RU" altLang="ru-RU" sz="3200" dirty="0" smtClean="0">
                <a:solidFill>
                  <a:srgbClr val="0000FF"/>
                </a:solidFill>
              </a:rPr>
              <a:t/>
            </a:r>
            <a:br>
              <a:rPr lang="ru-RU" altLang="ru-RU" sz="3200" dirty="0" smtClean="0">
                <a:solidFill>
                  <a:srgbClr val="0000FF"/>
                </a:solidFill>
              </a:rPr>
            </a:br>
            <a:endParaRPr lang="ru-RU" altLang="ru-RU" sz="4000" dirty="0" smtClean="0">
              <a:solidFill>
                <a:srgbClr val="0000FF"/>
              </a:solidFill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221088"/>
            <a:ext cx="6400800" cy="863600"/>
          </a:xfrm>
        </p:spPr>
        <p:txBody>
          <a:bodyPr/>
          <a:lstStyle/>
          <a:p>
            <a:pPr eaLnBrk="1" hangingPunct="1"/>
            <a:r>
              <a:rPr lang="ru-RU" altLang="ru-RU" dirty="0" smtClean="0">
                <a:solidFill>
                  <a:srgbClr val="FFFF00"/>
                </a:solidFill>
              </a:rPr>
              <a:t>(МОССЭС)</a:t>
            </a: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5127625" y="5032375"/>
            <a:ext cx="373050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FFFF00"/>
                </a:solidFill>
              </a:rPr>
              <a:t>Парамонов Александр Иванович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1800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800" dirty="0" smtClean="0">
                <a:solidFill>
                  <a:srgbClr val="FFFF00"/>
                </a:solidFill>
              </a:rPr>
              <a:t>alex-in-spb@yandex.ru</a:t>
            </a:r>
            <a:endParaRPr lang="ru-RU" altLang="ru-RU" sz="1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DBF4C52-3EC3-479A-8FCE-CD3469BC820B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ru-RU" altLang="ru-RU" sz="2000" dirty="0" smtClean="0">
                <a:solidFill>
                  <a:srgbClr val="0000FF"/>
                </a:solidFill>
              </a:rPr>
              <a:t>Содержание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54461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en-US" altLang="ru-RU" sz="1200" dirty="0" smtClean="0"/>
              <a:t>1</a:t>
            </a:r>
            <a:r>
              <a:rPr lang="ru-RU" altLang="ru-RU" sz="1200" dirty="0" smtClean="0"/>
              <a:t>. </a:t>
            </a:r>
            <a:r>
              <a:rPr lang="ru-RU" altLang="ru-RU" sz="1200" dirty="0"/>
              <a:t>Примеры постановки задачи оптимизации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1</a:t>
            </a:r>
            <a:r>
              <a:rPr lang="ru-RU" altLang="ru-RU" sz="1200" dirty="0" smtClean="0"/>
              <a:t>.1 </a:t>
            </a:r>
            <a:r>
              <a:rPr lang="ru-RU" altLang="ru-RU" sz="1200" dirty="0"/>
              <a:t>Качество обслуживания в сети с КК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1</a:t>
            </a:r>
            <a:r>
              <a:rPr lang="ru-RU" altLang="ru-RU" sz="1200" dirty="0" smtClean="0"/>
              <a:t>.2 </a:t>
            </a:r>
            <a:r>
              <a:rPr lang="ru-RU" altLang="ru-RU" sz="1200" dirty="0"/>
              <a:t>Надежность сети связи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 </a:t>
            </a:r>
            <a:r>
              <a:rPr lang="ru-RU" altLang="ru-RU" sz="1200" dirty="0"/>
              <a:t>Аналитические методы оптимизации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.1 </a:t>
            </a:r>
            <a:r>
              <a:rPr lang="ru-RU" altLang="ru-RU" sz="1200" dirty="0"/>
              <a:t>Экстремумы функции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.2</a:t>
            </a:r>
            <a:r>
              <a:rPr lang="ru-RU" altLang="ru-RU" sz="1200" dirty="0"/>
              <a:t>. Безусловная оптимизация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.3</a:t>
            </a:r>
            <a:r>
              <a:rPr lang="ru-RU" altLang="ru-RU" sz="1200" dirty="0"/>
              <a:t>. Условная оптимизация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.3.1 </a:t>
            </a:r>
            <a:r>
              <a:rPr lang="ru-RU" altLang="ru-RU" sz="1200" dirty="0"/>
              <a:t>Метод множителей Лагранжа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.3.2 </a:t>
            </a:r>
            <a:r>
              <a:rPr lang="ru-RU" altLang="ru-RU" sz="1200" dirty="0"/>
              <a:t>Выпуклые функции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2</a:t>
            </a:r>
            <a:r>
              <a:rPr lang="ru-RU" altLang="ru-RU" sz="1200" dirty="0" smtClean="0"/>
              <a:t>.3.3 </a:t>
            </a:r>
            <a:r>
              <a:rPr lang="ru-RU" altLang="ru-RU" sz="1200" dirty="0"/>
              <a:t>Условия </a:t>
            </a:r>
            <a:r>
              <a:rPr lang="ru-RU" altLang="ru-RU" sz="1200" dirty="0" err="1"/>
              <a:t>Каруша</a:t>
            </a:r>
            <a:r>
              <a:rPr lang="ru-RU" altLang="ru-RU" sz="1200" dirty="0"/>
              <a:t>-Куна-</a:t>
            </a:r>
            <a:r>
              <a:rPr lang="ru-RU" altLang="ru-RU" sz="1200" dirty="0" err="1"/>
              <a:t>Таккера</a:t>
            </a:r>
            <a:r>
              <a:rPr lang="ru-RU" altLang="ru-RU" sz="1200" dirty="0"/>
              <a:t> (ККТ)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 </a:t>
            </a:r>
            <a:r>
              <a:rPr lang="ru-RU" altLang="ru-RU" sz="1200" dirty="0"/>
              <a:t>Численные методы оптимизации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.1 </a:t>
            </a:r>
            <a:r>
              <a:rPr lang="ru-RU" altLang="ru-RU" sz="1200" dirty="0"/>
              <a:t>Общий алгоритм численных методов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 </a:t>
            </a:r>
            <a:r>
              <a:rPr lang="ru-RU" altLang="ru-RU" sz="1200" dirty="0"/>
              <a:t>Оптимизация функции одной переменной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.2.1 </a:t>
            </a:r>
            <a:r>
              <a:rPr lang="ru-RU" altLang="ru-RU" sz="1200" dirty="0"/>
              <a:t>Прямой поиск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.2.2 </a:t>
            </a:r>
            <a:r>
              <a:rPr lang="ru-RU" altLang="ru-RU" sz="1200" dirty="0"/>
              <a:t>Дихотомия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.2.3 </a:t>
            </a:r>
            <a:r>
              <a:rPr lang="ru-RU" altLang="ru-RU" sz="1200" dirty="0"/>
              <a:t>Метод золотого сечения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.2.4 </a:t>
            </a:r>
            <a:r>
              <a:rPr lang="ru-RU" altLang="ru-RU" sz="1200" dirty="0"/>
              <a:t>Метод чисел Фибоначчи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.3 </a:t>
            </a:r>
            <a:r>
              <a:rPr lang="ru-RU" altLang="ru-RU" sz="1200" dirty="0"/>
              <a:t>Оптимизация функции нескольких переменных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.3.1 </a:t>
            </a:r>
            <a:r>
              <a:rPr lang="ru-RU" altLang="ru-RU" sz="1200" dirty="0"/>
              <a:t>Покоординатный спуск (функция нескольких переменных</a:t>
            </a:r>
            <a:r>
              <a:rPr lang="ru-RU" altLang="ru-RU" sz="1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.3.2 Метод Хука-</a:t>
            </a:r>
            <a:r>
              <a:rPr lang="ru-RU" altLang="ru-RU" sz="1200" dirty="0" err="1" smtClean="0"/>
              <a:t>Дживса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.3.3 </a:t>
            </a:r>
            <a:r>
              <a:rPr lang="ru-RU" altLang="ru-RU" sz="1200" dirty="0"/>
              <a:t>Симплекс метод </a:t>
            </a:r>
            <a:r>
              <a:rPr lang="ru-RU" altLang="ru-RU" sz="1200" dirty="0" err="1"/>
              <a:t>Нелдера-Мида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r>
              <a:rPr lang="ru-RU" altLang="ru-RU" sz="1200" dirty="0" smtClean="0"/>
              <a:t>6.3.4 </a:t>
            </a:r>
            <a:r>
              <a:rPr lang="ru-RU" altLang="ru-RU" sz="1200" dirty="0"/>
              <a:t>Некоторые другие методы оптимизации выпуклых функций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.4 </a:t>
            </a:r>
            <a:r>
              <a:rPr lang="ru-RU" altLang="ru-RU" sz="1200" dirty="0"/>
              <a:t>Стохастические методы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.4.1 </a:t>
            </a:r>
            <a:r>
              <a:rPr lang="ru-RU" altLang="ru-RU" sz="1200" dirty="0"/>
              <a:t>Слепой случайный поиск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.4.2 </a:t>
            </a:r>
            <a:r>
              <a:rPr lang="ru-RU" altLang="ru-RU" sz="1200" dirty="0"/>
              <a:t>Эволюционный метод (генетический алгоритм</a:t>
            </a:r>
            <a:r>
              <a:rPr lang="ru-RU" altLang="ru-RU" sz="12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ru-RU" sz="1200" dirty="0" smtClean="0"/>
              <a:t>3</a:t>
            </a:r>
            <a:r>
              <a:rPr lang="ru-RU" altLang="ru-RU" sz="1200" dirty="0" smtClean="0"/>
              <a:t>.5 Динамическое программирование</a:t>
            </a:r>
            <a:endParaRPr lang="ru-RU" altLang="ru-RU" sz="1200" dirty="0"/>
          </a:p>
          <a:p>
            <a:pPr eaLnBrk="1" hangingPunct="1">
              <a:lnSpc>
                <a:spcPct val="90000"/>
              </a:lnSpc>
            </a:pPr>
            <a:endParaRPr lang="ru-RU" altLang="ru-RU" sz="1200" dirty="0" smtClean="0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08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B4D6C0A-7578-4427-A64C-FE9945B90D4F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400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865188"/>
          </a:xfrm>
        </p:spPr>
        <p:txBody>
          <a:bodyPr/>
          <a:lstStyle/>
          <a:p>
            <a:pPr eaLnBrk="1" hangingPunct="1"/>
            <a:r>
              <a:rPr lang="en-US" altLang="ru-RU" sz="2400" dirty="0" smtClean="0">
                <a:solidFill>
                  <a:srgbClr val="0000FF"/>
                </a:solidFill>
              </a:rPr>
              <a:t>1</a:t>
            </a:r>
            <a:r>
              <a:rPr lang="ru-RU" altLang="ru-RU" sz="2400" dirty="0" smtClean="0">
                <a:solidFill>
                  <a:srgbClr val="0000FF"/>
                </a:solidFill>
              </a:rPr>
              <a:t>. Примеры постановки задачи оптимизации</a:t>
            </a:r>
            <a:br>
              <a:rPr lang="ru-RU" altLang="ru-RU" sz="2400" dirty="0" smtClean="0">
                <a:solidFill>
                  <a:srgbClr val="0000FF"/>
                </a:solidFill>
              </a:rPr>
            </a:br>
            <a:r>
              <a:rPr lang="en-US" altLang="ru-RU" sz="1800" dirty="0" smtClean="0">
                <a:solidFill>
                  <a:srgbClr val="0000FF"/>
                </a:solidFill>
              </a:rPr>
              <a:t>1</a:t>
            </a:r>
            <a:r>
              <a:rPr lang="ru-RU" altLang="ru-RU" sz="1800" dirty="0" smtClean="0">
                <a:solidFill>
                  <a:srgbClr val="0000FF"/>
                </a:solidFill>
              </a:rPr>
              <a:t>.1 Качество обслуживания в сети с КК</a:t>
            </a:r>
            <a:endParaRPr lang="ru-RU" altLang="ru-RU" sz="2400" dirty="0" smtClean="0">
              <a:solidFill>
                <a:srgbClr val="0000FF"/>
              </a:solidFill>
            </a:endParaRPr>
          </a:p>
        </p:txBody>
      </p:sp>
      <p:pic>
        <p:nvPicPr>
          <p:cNvPr id="32772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326188"/>
            <a:ext cx="4038600" cy="531812"/>
          </a:xfrm>
          <a:noFill/>
        </p:spPr>
      </p:pic>
      <p:sp>
        <p:nvSpPr>
          <p:cNvPr id="32773" name="Line 10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2775" name="Rectangle 16"/>
          <p:cNvSpPr>
            <a:spLocks noChangeArrowheads="1"/>
          </p:cNvSpPr>
          <p:nvPr/>
        </p:nvSpPr>
        <p:spPr bwMode="auto">
          <a:xfrm>
            <a:off x="493713" y="1268413"/>
            <a:ext cx="81105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 Рассматривается сеть связи с коммутацией каналов (КК). Структура сети задана графом. Сеть состоит из </a:t>
            </a:r>
            <a:r>
              <a:rPr lang="en-US" altLang="ru-RU" sz="1400" i="1">
                <a:cs typeface="Times New Roman" pitchFamily="18" charset="0"/>
              </a:rPr>
              <a:t>m</a:t>
            </a:r>
            <a:r>
              <a:rPr lang="ru-RU" altLang="ru-RU" sz="1400">
                <a:cs typeface="Times New Roman" pitchFamily="18" charset="0"/>
              </a:rPr>
              <a:t> узлов связи</a:t>
            </a:r>
            <a:r>
              <a:rPr lang="en-US" altLang="ru-RU" sz="1400">
                <a:cs typeface="Times New Roman" pitchFamily="18" charset="0"/>
              </a:rPr>
              <a:t> </a:t>
            </a:r>
            <a:r>
              <a:rPr lang="ru-RU" altLang="ru-RU" sz="1400">
                <a:cs typeface="Times New Roman" pitchFamily="18" charset="0"/>
              </a:rPr>
              <a:t>и </a:t>
            </a:r>
            <a:r>
              <a:rPr lang="en-US" altLang="ru-RU" sz="1400" i="1">
                <a:cs typeface="Times New Roman" pitchFamily="18" charset="0"/>
              </a:rPr>
              <a:t>n</a:t>
            </a:r>
            <a:r>
              <a:rPr lang="en-US" altLang="ru-RU" sz="1400">
                <a:cs typeface="Times New Roman" pitchFamily="18" charset="0"/>
              </a:rPr>
              <a:t> </a:t>
            </a:r>
            <a:r>
              <a:rPr lang="ru-RU" altLang="ru-RU" sz="1400">
                <a:cs typeface="Times New Roman" pitchFamily="18" charset="0"/>
              </a:rPr>
              <a:t>направлений связи (ребер графа). </a:t>
            </a:r>
          </a:p>
        </p:txBody>
      </p:sp>
      <p:sp>
        <p:nvSpPr>
          <p:cNvPr id="32776" name="Rectangle 16"/>
          <p:cNvSpPr>
            <a:spLocks noChangeArrowheads="1"/>
          </p:cNvSpPr>
          <p:nvPr/>
        </p:nvSpPr>
        <p:spPr bwMode="auto">
          <a:xfrm>
            <a:off x="715963" y="3789363"/>
            <a:ext cx="7666037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/>
              <a:t>1. Формулировка задачи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-предметная область</a:t>
            </a:r>
            <a:r>
              <a:rPr lang="en-US" altLang="ru-RU" sz="1200"/>
              <a:t> -</a:t>
            </a:r>
            <a:r>
              <a:rPr lang="ru-RU" altLang="ru-RU" sz="1200"/>
              <a:t> качество обслуживания (вероятность потерь вызовов)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-состояние сети задано исходными данными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-требуется найти оптимальное число каналов в каждом из направлений связи для получения минимальных потерь</a:t>
            </a:r>
            <a:r>
              <a:rPr lang="en-US" altLang="ru-RU" sz="1200"/>
              <a:t> </a:t>
            </a:r>
            <a:r>
              <a:rPr lang="ru-RU" altLang="ru-RU" sz="1200"/>
              <a:t>вызовов в сети,  при заданном общем числе каналов </a:t>
            </a:r>
            <a:r>
              <a:rPr lang="en-US" altLang="ru-RU" sz="1200" i="1"/>
              <a:t>N</a:t>
            </a:r>
            <a:r>
              <a:rPr lang="ru-RU" altLang="ru-RU" sz="120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/>
              <a:t>2. Построение модели системы </a:t>
            </a:r>
            <a:endParaRPr lang="en-US" altLang="ru-RU" sz="1400" b="1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200"/>
              <a:t>-</a:t>
            </a:r>
            <a:r>
              <a:rPr lang="ru-RU" altLang="ru-RU" sz="1200"/>
              <a:t>полагаем, что в направлениях сети имеют место простейшие потоки вызовов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-модель направления связи может быть представлена первой формулой Эрланга.</a:t>
            </a:r>
          </a:p>
        </p:txBody>
      </p:sp>
      <p:graphicFrame>
        <p:nvGraphicFramePr>
          <p:cNvPr id="32777" name="Объект 2"/>
          <p:cNvGraphicFramePr>
            <a:graphicFrameLocks noChangeAspect="1"/>
          </p:cNvGraphicFramePr>
          <p:nvPr/>
        </p:nvGraphicFramePr>
        <p:xfrm>
          <a:off x="561975" y="1811338"/>
          <a:ext cx="2930525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Visio" r:id="rId4" imgW="4294844" imgH="2890890" progId="Visio.Drawing.11">
                  <p:embed/>
                </p:oleObj>
              </mc:Choice>
              <mc:Fallback>
                <p:oleObj name="Visio" r:id="rId4" imgW="4294844" imgH="289089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811338"/>
                        <a:ext cx="2930525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Прямоугольник 3"/>
          <p:cNvSpPr>
            <a:spLocks noChangeArrowheads="1"/>
          </p:cNvSpPr>
          <p:nvPr/>
        </p:nvSpPr>
        <p:spPr bwMode="auto">
          <a:xfrm>
            <a:off x="4230688" y="2233613"/>
            <a:ext cx="3540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Число каналов в </a:t>
            </a:r>
            <a:r>
              <a:rPr lang="en-US" altLang="ru-RU" sz="1400" i="1">
                <a:cs typeface="Times New Roman" pitchFamily="18" charset="0"/>
              </a:rPr>
              <a:t>j</a:t>
            </a:r>
            <a:r>
              <a:rPr lang="ru-RU" altLang="ru-RU" sz="1400">
                <a:cs typeface="Times New Roman" pitchFamily="18" charset="0"/>
              </a:rPr>
              <a:t> направлений связи</a:t>
            </a:r>
          </a:p>
        </p:txBody>
      </p:sp>
      <p:graphicFrame>
        <p:nvGraphicFramePr>
          <p:cNvPr id="32779" name="Object 17"/>
          <p:cNvGraphicFramePr>
            <a:graphicFrameLocks noChangeAspect="1"/>
          </p:cNvGraphicFramePr>
          <p:nvPr/>
        </p:nvGraphicFramePr>
        <p:xfrm>
          <a:off x="3937000" y="2224088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Формула" r:id="rId6" imgW="177646" imgH="241091" progId="Equation.3">
                  <p:embed/>
                </p:oleObj>
              </mc:Choice>
              <mc:Fallback>
                <p:oleObj name="Формула" r:id="rId6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224088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7"/>
          <p:cNvGraphicFramePr>
            <a:graphicFrameLocks noChangeAspect="1"/>
          </p:cNvGraphicFramePr>
          <p:nvPr/>
        </p:nvGraphicFramePr>
        <p:xfrm>
          <a:off x="3943350" y="2522538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Формула" r:id="rId8" imgW="177646" imgH="241091" progId="Equation.3">
                  <p:embed/>
                </p:oleObj>
              </mc:Choice>
              <mc:Fallback>
                <p:oleObj name="Формула" r:id="rId8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2522538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1" name="Прямоугольник 25"/>
          <p:cNvSpPr>
            <a:spLocks noChangeArrowheads="1"/>
          </p:cNvSpPr>
          <p:nvPr/>
        </p:nvSpPr>
        <p:spPr bwMode="auto">
          <a:xfrm>
            <a:off x="4289425" y="2543175"/>
            <a:ext cx="46878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Интенсивность нагрузки в  </a:t>
            </a:r>
            <a:r>
              <a:rPr lang="en-US" altLang="ru-RU" sz="1400" i="1">
                <a:cs typeface="Times New Roman" pitchFamily="18" charset="0"/>
              </a:rPr>
              <a:t>j</a:t>
            </a:r>
            <a:r>
              <a:rPr lang="ru-RU" altLang="ru-RU" sz="1400">
                <a:cs typeface="Times New Roman" pitchFamily="18" charset="0"/>
              </a:rPr>
              <a:t> направлений связи (Эрл)</a:t>
            </a:r>
          </a:p>
        </p:txBody>
      </p:sp>
      <p:graphicFrame>
        <p:nvGraphicFramePr>
          <p:cNvPr id="32782" name="Object 17"/>
          <p:cNvGraphicFramePr>
            <a:graphicFrameLocks noChangeAspect="1"/>
          </p:cNvGraphicFramePr>
          <p:nvPr/>
        </p:nvGraphicFramePr>
        <p:xfrm>
          <a:off x="3943350" y="2932113"/>
          <a:ext cx="300038" cy="280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Формула" r:id="rId10" imgW="177492" imgH="177492" progId="Equation.3">
                  <p:embed/>
                </p:oleObj>
              </mc:Choice>
              <mc:Fallback>
                <p:oleObj name="Формула" r:id="rId10" imgW="17749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2932113"/>
                        <a:ext cx="300038" cy="280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3" name="Прямоугольник 27"/>
          <p:cNvSpPr>
            <a:spLocks noChangeArrowheads="1"/>
          </p:cNvSpPr>
          <p:nvPr/>
        </p:nvSpPr>
        <p:spPr bwMode="auto">
          <a:xfrm>
            <a:off x="4289425" y="2903538"/>
            <a:ext cx="46878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Общее число каналов в сети = </a:t>
            </a:r>
            <a:r>
              <a:rPr lang="en-US" altLang="ru-RU" sz="1400" i="1">
                <a:cs typeface="Times New Roman" pitchFamily="18" charset="0"/>
              </a:rPr>
              <a:t>const</a:t>
            </a:r>
            <a:endParaRPr lang="ru-RU" altLang="ru-RU" sz="1400" i="1">
              <a:cs typeface="Times New Roman" pitchFamily="18" charset="0"/>
            </a:endParaRPr>
          </a:p>
        </p:txBody>
      </p:sp>
      <p:graphicFrame>
        <p:nvGraphicFramePr>
          <p:cNvPr id="32784" name="Объект 1"/>
          <p:cNvGraphicFramePr>
            <a:graphicFrameLocks noChangeAspect="1"/>
          </p:cNvGraphicFramePr>
          <p:nvPr/>
        </p:nvGraphicFramePr>
        <p:xfrm>
          <a:off x="808038" y="5310188"/>
          <a:ext cx="189230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Формула" r:id="rId12" imgW="1511300" imgH="939800" progId="Equation.3">
                  <p:embed/>
                </p:oleObj>
              </mc:Choice>
              <mc:Fallback>
                <p:oleObj name="Формула" r:id="rId12" imgW="1511300" imgH="93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038" y="5310188"/>
                        <a:ext cx="1892300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912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C04DF41-9527-4285-B727-F1FD5A57E35E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400" smtClean="0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3379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Line 12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799" name="Rectangle 16"/>
          <p:cNvSpPr>
            <a:spLocks noChangeArrowheads="1"/>
          </p:cNvSpPr>
          <p:nvPr/>
        </p:nvSpPr>
        <p:spPr bwMode="auto">
          <a:xfrm>
            <a:off x="706438" y="528638"/>
            <a:ext cx="5521325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/>
              <a:t>3. Выбор параметров управления и показателей состояния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-параметры управления</a:t>
            </a:r>
            <a:r>
              <a:rPr lang="en-US" altLang="ru-RU" sz="1200"/>
              <a:t>:</a:t>
            </a:r>
            <a:r>
              <a:rPr lang="ru-RU" altLang="ru-RU" sz="1200"/>
              <a:t> число каналов в каждом из направлений связи,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12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-показатели состояния</a:t>
            </a:r>
            <a:r>
              <a:rPr lang="en-US" altLang="ru-RU" sz="1200"/>
              <a:t>: </a:t>
            </a:r>
            <a:r>
              <a:rPr lang="ru-RU" altLang="ru-RU" sz="1200"/>
              <a:t>потери в каждом из направлений связи. </a:t>
            </a:r>
          </a:p>
        </p:txBody>
      </p:sp>
      <p:sp>
        <p:nvSpPr>
          <p:cNvPr id="39944" name="Прямоугольник 1"/>
          <p:cNvSpPr>
            <a:spLocks noChangeArrowheads="1"/>
          </p:cNvSpPr>
          <p:nvPr/>
        </p:nvSpPr>
        <p:spPr bwMode="auto">
          <a:xfrm>
            <a:off x="798513" y="4508500"/>
            <a:ext cx="7078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 Выбор метода оптимизации целевой функции</a:t>
            </a:r>
          </a:p>
          <a:p>
            <a:pPr eaLnBrk="1" hangingPunct="1">
              <a:defRPr/>
            </a:pPr>
            <a:r>
              <a:rPr lang="ru-RU" alt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 Решение задачи</a:t>
            </a:r>
            <a:endParaRPr lang="en-US" altLang="ru-RU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>
              <a:defRPr/>
            </a:pPr>
            <a:r>
              <a:rPr lang="ru-RU" altLang="ru-RU" sz="1200" dirty="0" smtClean="0"/>
              <a:t>Эти этапы будут рассмотрены ниже.</a:t>
            </a:r>
          </a:p>
        </p:txBody>
      </p:sp>
      <p:sp>
        <p:nvSpPr>
          <p:cNvPr id="33801" name="Прямоугольник 2"/>
          <p:cNvSpPr>
            <a:spLocks noChangeArrowheads="1"/>
          </p:cNvSpPr>
          <p:nvPr/>
        </p:nvSpPr>
        <p:spPr bwMode="auto">
          <a:xfrm>
            <a:off x="806450" y="1628775"/>
            <a:ext cx="31257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400" b="1"/>
              <a:t>4. </a:t>
            </a:r>
            <a:r>
              <a:rPr lang="ru-RU" altLang="ru-RU" sz="1400" b="1"/>
              <a:t>Построение целевой  функции</a:t>
            </a:r>
          </a:p>
        </p:txBody>
      </p:sp>
      <p:graphicFrame>
        <p:nvGraphicFramePr>
          <p:cNvPr id="33802" name="Объект 3"/>
          <p:cNvGraphicFramePr>
            <a:graphicFrameLocks noChangeAspect="1"/>
          </p:cNvGraphicFramePr>
          <p:nvPr/>
        </p:nvGraphicFramePr>
        <p:xfrm>
          <a:off x="6235700" y="692150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4" imgW="177646" imgH="241091" progId="Equation.3">
                  <p:embed/>
                </p:oleObj>
              </mc:Choice>
              <mc:Fallback>
                <p:oleObj name="Формула" r:id="rId4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692150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Объект 4"/>
          <p:cNvGraphicFramePr>
            <a:graphicFrameLocks noChangeAspect="1"/>
          </p:cNvGraphicFramePr>
          <p:nvPr/>
        </p:nvGraphicFramePr>
        <p:xfrm>
          <a:off x="6227763" y="1052513"/>
          <a:ext cx="26670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6" imgW="190417" imgH="241195" progId="Equation.3">
                  <p:embed/>
                </p:oleObj>
              </mc:Choice>
              <mc:Fallback>
                <p:oleObj name="Формула" r:id="rId6" imgW="19041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1052513"/>
                        <a:ext cx="26670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4" name="Объект 4"/>
          <p:cNvGraphicFramePr>
            <a:graphicFrameLocks noChangeAspect="1"/>
          </p:cNvGraphicFramePr>
          <p:nvPr/>
        </p:nvGraphicFramePr>
        <p:xfrm>
          <a:off x="971550" y="2349500"/>
          <a:ext cx="131603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8" imgW="939600" imgH="457200" progId="Equation.3">
                  <p:embed/>
                </p:oleObj>
              </mc:Choice>
              <mc:Fallback>
                <p:oleObj name="Формула" r:id="rId8" imgW="939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49500"/>
                        <a:ext cx="131603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5" name="Прямоугольник 1"/>
          <p:cNvSpPr>
            <a:spLocks noChangeArrowheads="1"/>
          </p:cNvSpPr>
          <p:nvPr/>
        </p:nvSpPr>
        <p:spPr bwMode="auto">
          <a:xfrm>
            <a:off x="815975" y="1922463"/>
            <a:ext cx="73564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Выберем в качестве целевого показателя средневзвешенную  вероятность потери вызова в сети</a:t>
            </a:r>
          </a:p>
        </p:txBody>
      </p:sp>
      <p:graphicFrame>
        <p:nvGraphicFramePr>
          <p:cNvPr id="33806" name="Объект 4"/>
          <p:cNvGraphicFramePr>
            <a:graphicFrameLocks noChangeAspect="1"/>
          </p:cNvGraphicFramePr>
          <p:nvPr/>
        </p:nvGraphicFramePr>
        <p:xfrm>
          <a:off x="3557588" y="2349500"/>
          <a:ext cx="101441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10" imgW="723600" imgH="444240" progId="Equation.3">
                  <p:embed/>
                </p:oleObj>
              </mc:Choice>
              <mc:Fallback>
                <p:oleObj name="Формула" r:id="rId10" imgW="7236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2349500"/>
                        <a:ext cx="1014412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07" name="Прямоугольник 2"/>
          <p:cNvSpPr>
            <a:spLocks noChangeArrowheads="1"/>
          </p:cNvSpPr>
          <p:nvPr/>
        </p:nvSpPr>
        <p:spPr bwMode="auto">
          <a:xfrm>
            <a:off x="2867025" y="2503488"/>
            <a:ext cx="4095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где</a:t>
            </a:r>
          </a:p>
        </p:txBody>
      </p:sp>
      <p:sp>
        <p:nvSpPr>
          <p:cNvPr id="33808" name="Прямоугольник 18"/>
          <p:cNvSpPr>
            <a:spLocks noChangeArrowheads="1"/>
          </p:cNvSpPr>
          <p:nvPr/>
        </p:nvSpPr>
        <p:spPr bwMode="auto">
          <a:xfrm>
            <a:off x="900113" y="3024188"/>
            <a:ext cx="16668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Целевая функция</a:t>
            </a:r>
          </a:p>
        </p:txBody>
      </p:sp>
      <p:graphicFrame>
        <p:nvGraphicFramePr>
          <p:cNvPr id="33809" name="Объект 4"/>
          <p:cNvGraphicFramePr>
            <a:graphicFrameLocks noChangeAspect="1"/>
          </p:cNvGraphicFramePr>
          <p:nvPr/>
        </p:nvGraphicFramePr>
        <p:xfrm>
          <a:off x="971550" y="3463925"/>
          <a:ext cx="169068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12" imgW="1206360" imgH="304560" progId="Equation.3">
                  <p:embed/>
                </p:oleObj>
              </mc:Choice>
              <mc:Fallback>
                <p:oleObj name="Формула" r:id="rId12" imgW="1206360" imgH="3045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463925"/>
                        <a:ext cx="169068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Объект 4"/>
          <p:cNvGraphicFramePr>
            <a:graphicFrameLocks noChangeAspect="1"/>
          </p:cNvGraphicFramePr>
          <p:nvPr/>
        </p:nvGraphicFramePr>
        <p:xfrm>
          <a:off x="3519488" y="3284538"/>
          <a:ext cx="9080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14" imgW="647640" imgH="444240" progId="Equation.3">
                  <p:embed/>
                </p:oleObj>
              </mc:Choice>
              <mc:Fallback>
                <p:oleObj name="Формула" r:id="rId14" imgW="64764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3284538"/>
                        <a:ext cx="9080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1" name="Прямоугольник 21"/>
          <p:cNvSpPr>
            <a:spLocks noChangeArrowheads="1"/>
          </p:cNvSpPr>
          <p:nvPr/>
        </p:nvSpPr>
        <p:spPr bwMode="auto">
          <a:xfrm>
            <a:off x="2895600" y="3500438"/>
            <a:ext cx="4397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при</a:t>
            </a:r>
          </a:p>
        </p:txBody>
      </p:sp>
    </p:spTree>
    <p:extLst>
      <p:ext uri="{BB962C8B-B14F-4D97-AF65-F5344CB8AC3E}">
        <p14:creationId xmlns:p14="http://schemas.microsoft.com/office/powerpoint/2010/main" val="395067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9F469D1-678A-4197-9A7A-635E861C1CF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400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865188"/>
          </a:xfrm>
        </p:spPr>
        <p:txBody>
          <a:bodyPr/>
          <a:lstStyle/>
          <a:p>
            <a:pPr eaLnBrk="1" hangingPunct="1"/>
            <a:r>
              <a:rPr lang="en-US" altLang="ru-RU" sz="1800" dirty="0" smtClean="0">
                <a:solidFill>
                  <a:srgbClr val="0000FF"/>
                </a:solidFill>
              </a:rPr>
              <a:t>1</a:t>
            </a:r>
            <a:r>
              <a:rPr lang="ru-RU" altLang="ru-RU" sz="1800" dirty="0" smtClean="0">
                <a:solidFill>
                  <a:srgbClr val="0000FF"/>
                </a:solidFill>
              </a:rPr>
              <a:t>.</a:t>
            </a:r>
            <a:r>
              <a:rPr lang="en-US" altLang="ru-RU" sz="1800" dirty="0" smtClean="0">
                <a:solidFill>
                  <a:srgbClr val="0000FF"/>
                </a:solidFill>
              </a:rPr>
              <a:t>2</a:t>
            </a:r>
            <a:r>
              <a:rPr lang="ru-RU" altLang="ru-RU" sz="1800" dirty="0" smtClean="0">
                <a:solidFill>
                  <a:srgbClr val="0000FF"/>
                </a:solidFill>
              </a:rPr>
              <a:t> Надежность сети связи</a:t>
            </a:r>
            <a:endParaRPr lang="ru-RU" altLang="ru-RU" sz="2400" dirty="0" smtClean="0">
              <a:solidFill>
                <a:srgbClr val="0000FF"/>
              </a:solidFill>
            </a:endParaRPr>
          </a:p>
        </p:txBody>
      </p:sp>
      <p:pic>
        <p:nvPicPr>
          <p:cNvPr id="34820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326188"/>
            <a:ext cx="4038600" cy="531812"/>
          </a:xfrm>
          <a:noFill/>
        </p:spPr>
      </p:pic>
      <p:sp>
        <p:nvSpPr>
          <p:cNvPr id="34821" name="Line 10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4823" name="Rectangle 16"/>
          <p:cNvSpPr>
            <a:spLocks noChangeArrowheads="1"/>
          </p:cNvSpPr>
          <p:nvPr/>
        </p:nvSpPr>
        <p:spPr bwMode="auto">
          <a:xfrm>
            <a:off x="493713" y="1268413"/>
            <a:ext cx="81105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 Рассматривается сеть связи. Структура сети задана графом. Сеть состоит из </a:t>
            </a:r>
            <a:r>
              <a:rPr lang="en-US" altLang="ru-RU" sz="1400" i="1">
                <a:cs typeface="Times New Roman" pitchFamily="18" charset="0"/>
              </a:rPr>
              <a:t>m</a:t>
            </a:r>
            <a:r>
              <a:rPr lang="ru-RU" altLang="ru-RU" sz="1400">
                <a:cs typeface="Times New Roman" pitchFamily="18" charset="0"/>
              </a:rPr>
              <a:t> узлов связи</a:t>
            </a:r>
            <a:r>
              <a:rPr lang="en-US" altLang="ru-RU" sz="1400">
                <a:cs typeface="Times New Roman" pitchFamily="18" charset="0"/>
              </a:rPr>
              <a:t> </a:t>
            </a:r>
            <a:r>
              <a:rPr lang="ru-RU" altLang="ru-RU" sz="1400">
                <a:cs typeface="Times New Roman" pitchFamily="18" charset="0"/>
              </a:rPr>
              <a:t>и </a:t>
            </a:r>
            <a:r>
              <a:rPr lang="en-US" altLang="ru-RU" sz="1400" i="1">
                <a:cs typeface="Times New Roman" pitchFamily="18" charset="0"/>
              </a:rPr>
              <a:t>n</a:t>
            </a:r>
            <a:r>
              <a:rPr lang="en-US" altLang="ru-RU" sz="1400">
                <a:cs typeface="Times New Roman" pitchFamily="18" charset="0"/>
              </a:rPr>
              <a:t> </a:t>
            </a:r>
            <a:r>
              <a:rPr lang="ru-RU" altLang="ru-RU" sz="1400">
                <a:cs typeface="Times New Roman" pitchFamily="18" charset="0"/>
              </a:rPr>
              <a:t>направлений связи (ребер графа). </a:t>
            </a:r>
          </a:p>
        </p:txBody>
      </p:sp>
      <p:sp>
        <p:nvSpPr>
          <p:cNvPr id="34824" name="Rectangle 16"/>
          <p:cNvSpPr>
            <a:spLocks noChangeArrowheads="1"/>
          </p:cNvSpPr>
          <p:nvPr/>
        </p:nvSpPr>
        <p:spPr bwMode="auto">
          <a:xfrm>
            <a:off x="715963" y="3789363"/>
            <a:ext cx="7666037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/>
              <a:t>1. Формулировка задачи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dirty="0"/>
              <a:t>-предметная область</a:t>
            </a:r>
            <a:r>
              <a:rPr lang="en-US" altLang="ru-RU" sz="1200" dirty="0"/>
              <a:t> -</a:t>
            </a:r>
            <a:r>
              <a:rPr lang="ru-RU" altLang="ru-RU" sz="1200" dirty="0"/>
              <a:t> надежность сети связи (вероятность исправного состояния)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dirty="0"/>
              <a:t>-состояние сети задано исходными данными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dirty="0"/>
              <a:t>-требуется найти оптимальное число каналов в каждом из направлений связи для получения максимальной </a:t>
            </a:r>
            <a:r>
              <a:rPr lang="ru-RU" altLang="ru-RU" sz="1200" dirty="0" smtClean="0"/>
              <a:t>надежности </a:t>
            </a:r>
            <a:r>
              <a:rPr lang="ru-RU" altLang="ru-RU" sz="1200" dirty="0"/>
              <a:t>сети,  при заданном общем числе каналов </a:t>
            </a:r>
            <a:r>
              <a:rPr lang="en-US" altLang="ru-RU" sz="1200" i="1" dirty="0"/>
              <a:t>N</a:t>
            </a:r>
            <a:r>
              <a:rPr lang="ru-RU" altLang="ru-RU" sz="1200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/>
              <a:t>2. Построение модели системы </a:t>
            </a:r>
            <a:endParaRPr lang="en-US" altLang="ru-RU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200" dirty="0"/>
              <a:t>-</a:t>
            </a:r>
            <a:r>
              <a:rPr lang="ru-RU" altLang="ru-RU" sz="1200" dirty="0"/>
              <a:t>полагаем, что направление исправно, если исправен хотя бы один канал</a:t>
            </a:r>
            <a:r>
              <a:rPr lang="en-US" altLang="ru-RU" sz="1200" dirty="0"/>
              <a:t>;</a:t>
            </a:r>
            <a:endParaRPr lang="ru-RU" altLang="ru-RU" sz="12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 dirty="0"/>
              <a:t>-тогда модель направления связи может быть представлена как вероятность его исправного состояния</a:t>
            </a:r>
          </a:p>
        </p:txBody>
      </p:sp>
      <p:graphicFrame>
        <p:nvGraphicFramePr>
          <p:cNvPr id="34825" name="Объект 2"/>
          <p:cNvGraphicFramePr>
            <a:graphicFrameLocks noChangeAspect="1"/>
          </p:cNvGraphicFramePr>
          <p:nvPr/>
        </p:nvGraphicFramePr>
        <p:xfrm>
          <a:off x="561975" y="1811338"/>
          <a:ext cx="2930525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Visio" r:id="rId4" imgW="4294844" imgH="2890890" progId="Visio.Drawing.11">
                  <p:embed/>
                </p:oleObj>
              </mc:Choice>
              <mc:Fallback>
                <p:oleObj name="Visio" r:id="rId4" imgW="4294844" imgH="2890890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1811338"/>
                        <a:ext cx="2930525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6" name="Прямоугольник 3"/>
          <p:cNvSpPr>
            <a:spLocks noChangeArrowheads="1"/>
          </p:cNvSpPr>
          <p:nvPr/>
        </p:nvSpPr>
        <p:spPr bwMode="auto">
          <a:xfrm>
            <a:off x="4230688" y="1782763"/>
            <a:ext cx="3540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Число каналов в </a:t>
            </a:r>
            <a:r>
              <a:rPr lang="en-US" altLang="ru-RU" sz="1400" i="1">
                <a:cs typeface="Times New Roman" pitchFamily="18" charset="0"/>
              </a:rPr>
              <a:t>j</a:t>
            </a:r>
            <a:r>
              <a:rPr lang="ru-RU" altLang="ru-RU" sz="1400">
                <a:cs typeface="Times New Roman" pitchFamily="18" charset="0"/>
              </a:rPr>
              <a:t> направлений связи</a:t>
            </a:r>
          </a:p>
        </p:txBody>
      </p:sp>
      <p:graphicFrame>
        <p:nvGraphicFramePr>
          <p:cNvPr id="34827" name="Object 17"/>
          <p:cNvGraphicFramePr>
            <a:graphicFrameLocks noChangeAspect="1"/>
          </p:cNvGraphicFramePr>
          <p:nvPr/>
        </p:nvGraphicFramePr>
        <p:xfrm>
          <a:off x="3937000" y="1773238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Формула" r:id="rId6" imgW="177646" imgH="241091" progId="Equation.3">
                  <p:embed/>
                </p:oleObj>
              </mc:Choice>
              <mc:Fallback>
                <p:oleObj name="Формула" r:id="rId6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1773238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8" name="Object 17"/>
          <p:cNvGraphicFramePr>
            <a:graphicFrameLocks noChangeAspect="1"/>
          </p:cNvGraphicFramePr>
          <p:nvPr/>
        </p:nvGraphicFramePr>
        <p:xfrm>
          <a:off x="3932238" y="2071688"/>
          <a:ext cx="3222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Формула" r:id="rId8" imgW="190440" imgH="241200" progId="Equation.3">
                  <p:embed/>
                </p:oleObj>
              </mc:Choice>
              <mc:Fallback>
                <p:oleObj name="Формула" r:id="rId8" imgW="1904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2238" y="2071688"/>
                        <a:ext cx="32226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9" name="Прямоугольник 25"/>
          <p:cNvSpPr>
            <a:spLocks noChangeArrowheads="1"/>
          </p:cNvSpPr>
          <p:nvPr/>
        </p:nvSpPr>
        <p:spPr bwMode="auto">
          <a:xfrm>
            <a:off x="4289425" y="2092325"/>
            <a:ext cx="46878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Надежность канала в </a:t>
            </a:r>
            <a:r>
              <a:rPr lang="en-US" altLang="ru-RU" sz="1400" i="1">
                <a:cs typeface="Times New Roman" pitchFamily="18" charset="0"/>
              </a:rPr>
              <a:t>j</a:t>
            </a:r>
            <a:r>
              <a:rPr lang="ru-RU" altLang="ru-RU" sz="1400">
                <a:cs typeface="Times New Roman" pitchFamily="18" charset="0"/>
              </a:rPr>
              <a:t> направлений связи (вероятность исправного состояния</a:t>
            </a:r>
          </a:p>
        </p:txBody>
      </p:sp>
      <p:graphicFrame>
        <p:nvGraphicFramePr>
          <p:cNvPr id="34830" name="Object 17"/>
          <p:cNvGraphicFramePr>
            <a:graphicFrameLocks noChangeAspect="1"/>
          </p:cNvGraphicFramePr>
          <p:nvPr/>
        </p:nvGraphicFramePr>
        <p:xfrm>
          <a:off x="3943350" y="3435350"/>
          <a:ext cx="300038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Формула" r:id="rId10" imgW="177492" imgH="177492" progId="Equation.3">
                  <p:embed/>
                </p:oleObj>
              </mc:Choice>
              <mc:Fallback>
                <p:oleObj name="Формула" r:id="rId10" imgW="177492" imgH="17749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3435350"/>
                        <a:ext cx="300038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1" name="Прямоугольник 27"/>
          <p:cNvSpPr>
            <a:spLocks noChangeArrowheads="1"/>
          </p:cNvSpPr>
          <p:nvPr/>
        </p:nvSpPr>
        <p:spPr bwMode="auto">
          <a:xfrm>
            <a:off x="4289425" y="3408363"/>
            <a:ext cx="3481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Общее число каналов в сети = </a:t>
            </a:r>
            <a:r>
              <a:rPr lang="en-US" altLang="ru-RU" sz="1400" i="1">
                <a:cs typeface="Times New Roman" pitchFamily="18" charset="0"/>
              </a:rPr>
              <a:t>const</a:t>
            </a:r>
            <a:endParaRPr lang="ru-RU" altLang="ru-RU" sz="1400" i="1">
              <a:cs typeface="Times New Roman" pitchFamily="18" charset="0"/>
            </a:endParaRPr>
          </a:p>
        </p:txBody>
      </p:sp>
      <p:graphicFrame>
        <p:nvGraphicFramePr>
          <p:cNvPr id="34832" name="Объект 1"/>
          <p:cNvGraphicFramePr>
            <a:graphicFrameLocks noChangeAspect="1"/>
          </p:cNvGraphicFramePr>
          <p:nvPr/>
        </p:nvGraphicFramePr>
        <p:xfrm>
          <a:off x="842963" y="5429250"/>
          <a:ext cx="2433637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Формула" r:id="rId12" imgW="1942920" imgH="266400" progId="Equation.3">
                  <p:embed/>
                </p:oleObj>
              </mc:Choice>
              <mc:Fallback>
                <p:oleObj name="Формула" r:id="rId12" imgW="1942920" imgH="26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5429250"/>
                        <a:ext cx="2433637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3" name="Object 17"/>
          <p:cNvGraphicFramePr>
            <a:graphicFrameLocks noChangeAspect="1"/>
          </p:cNvGraphicFramePr>
          <p:nvPr/>
        </p:nvGraphicFramePr>
        <p:xfrm>
          <a:off x="3935413" y="2576513"/>
          <a:ext cx="27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Формула" r:id="rId14" imgW="164880" imgH="241200" progId="Equation.3">
                  <p:embed/>
                </p:oleObj>
              </mc:Choice>
              <mc:Fallback>
                <p:oleObj name="Формула" r:id="rId14" imgW="1648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413" y="2576513"/>
                        <a:ext cx="27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4" name="Прямоугольник 25"/>
          <p:cNvSpPr>
            <a:spLocks noChangeArrowheads="1"/>
          </p:cNvSpPr>
          <p:nvPr/>
        </p:nvSpPr>
        <p:spPr bwMode="auto">
          <a:xfrm>
            <a:off x="4271963" y="2616200"/>
            <a:ext cx="46878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>
                <a:cs typeface="Times New Roman" pitchFamily="18" charset="0"/>
              </a:rPr>
              <a:t>Значимость </a:t>
            </a:r>
            <a:r>
              <a:rPr lang="en-US" altLang="ru-RU" sz="1400" i="1">
                <a:cs typeface="Times New Roman" pitchFamily="18" charset="0"/>
              </a:rPr>
              <a:t>j</a:t>
            </a:r>
            <a:r>
              <a:rPr lang="ru-RU" altLang="ru-RU" sz="1400">
                <a:cs typeface="Times New Roman" pitchFamily="18" charset="0"/>
              </a:rPr>
              <a:t> направления связи</a:t>
            </a:r>
          </a:p>
        </p:txBody>
      </p:sp>
      <p:graphicFrame>
        <p:nvGraphicFramePr>
          <p:cNvPr id="34835" name="Объект 2"/>
          <p:cNvGraphicFramePr>
            <a:graphicFrameLocks noChangeAspect="1"/>
          </p:cNvGraphicFramePr>
          <p:nvPr/>
        </p:nvGraphicFramePr>
        <p:xfrm>
          <a:off x="5381625" y="2924175"/>
          <a:ext cx="55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Формула" r:id="rId16" imgW="558720" imgH="444240" progId="Equation.3">
                  <p:embed/>
                </p:oleObj>
              </mc:Choice>
              <mc:Fallback>
                <p:oleObj name="Формула" r:id="rId16" imgW="558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25" y="2924175"/>
                        <a:ext cx="55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36" name="Object 17"/>
          <p:cNvGraphicFramePr>
            <a:graphicFrameLocks noChangeAspect="1"/>
          </p:cNvGraphicFramePr>
          <p:nvPr/>
        </p:nvGraphicFramePr>
        <p:xfrm>
          <a:off x="3995738" y="2976563"/>
          <a:ext cx="10525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Формула" r:id="rId18" imgW="622080" imgH="241200" progId="Equation.3">
                  <p:embed/>
                </p:oleObj>
              </mc:Choice>
              <mc:Fallback>
                <p:oleObj name="Формула" r:id="rId18" imgW="622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976563"/>
                        <a:ext cx="1052512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35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4A463B1-A711-446D-8408-73280AA305F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400" smtClean="0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6188"/>
            <a:ext cx="403860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5" name="Line 12"/>
          <p:cNvSpPr>
            <a:spLocks noChangeShapeType="1"/>
          </p:cNvSpPr>
          <p:nvPr/>
        </p:nvSpPr>
        <p:spPr bwMode="auto">
          <a:xfrm>
            <a:off x="323850" y="476250"/>
            <a:ext cx="8497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5847" name="Rectangle 16"/>
          <p:cNvSpPr>
            <a:spLocks noChangeArrowheads="1"/>
          </p:cNvSpPr>
          <p:nvPr/>
        </p:nvSpPr>
        <p:spPr bwMode="auto">
          <a:xfrm>
            <a:off x="706438" y="509588"/>
            <a:ext cx="6961187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400" b="1"/>
              <a:t>3. Выбор параметров управления и показателей состояния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2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-параметры управления</a:t>
            </a:r>
            <a:r>
              <a:rPr lang="en-US" altLang="ru-RU" sz="1200"/>
              <a:t>:</a:t>
            </a:r>
            <a:r>
              <a:rPr lang="ru-RU" altLang="ru-RU" sz="1200"/>
              <a:t> число каналов в каждом из направлений связи,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ru-RU" sz="12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200"/>
              <a:t>-показатели состояния</a:t>
            </a:r>
            <a:r>
              <a:rPr lang="en-US" altLang="ru-RU" sz="1200"/>
              <a:t>: </a:t>
            </a:r>
            <a:r>
              <a:rPr lang="ru-RU" altLang="ru-RU" sz="1200"/>
              <a:t>вероятность исправного состояния каждого из направлений связи. </a:t>
            </a:r>
          </a:p>
        </p:txBody>
      </p:sp>
      <p:sp>
        <p:nvSpPr>
          <p:cNvPr id="39944" name="Прямоугольник 1"/>
          <p:cNvSpPr>
            <a:spLocks noChangeArrowheads="1"/>
          </p:cNvSpPr>
          <p:nvPr/>
        </p:nvSpPr>
        <p:spPr bwMode="auto">
          <a:xfrm>
            <a:off x="798513" y="4508500"/>
            <a:ext cx="7078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alt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5. Выбор метода оптимизации целевой функции</a:t>
            </a:r>
          </a:p>
          <a:p>
            <a:pPr eaLnBrk="1" hangingPunct="1">
              <a:defRPr/>
            </a:pPr>
            <a:r>
              <a:rPr lang="ru-RU" altLang="ru-RU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6. Решение задачи</a:t>
            </a:r>
            <a:endParaRPr lang="en-US" altLang="ru-RU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>
              <a:defRPr/>
            </a:pPr>
            <a:r>
              <a:rPr lang="ru-RU" altLang="ru-RU" sz="1200" dirty="0" smtClean="0"/>
              <a:t>Эти этапы будут рассмотрены ниже.</a:t>
            </a:r>
          </a:p>
        </p:txBody>
      </p:sp>
      <p:sp>
        <p:nvSpPr>
          <p:cNvPr id="35849" name="Прямоугольник 2"/>
          <p:cNvSpPr>
            <a:spLocks noChangeArrowheads="1"/>
          </p:cNvSpPr>
          <p:nvPr/>
        </p:nvSpPr>
        <p:spPr bwMode="auto">
          <a:xfrm>
            <a:off x="806450" y="1628775"/>
            <a:ext cx="31257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1400" b="1"/>
              <a:t>4. </a:t>
            </a:r>
            <a:r>
              <a:rPr lang="ru-RU" altLang="ru-RU" sz="1400" b="1"/>
              <a:t>Построение целевой  функции</a:t>
            </a:r>
          </a:p>
        </p:txBody>
      </p:sp>
      <p:graphicFrame>
        <p:nvGraphicFramePr>
          <p:cNvPr id="35850" name="Объект 3"/>
          <p:cNvGraphicFramePr>
            <a:graphicFrameLocks noChangeAspect="1"/>
          </p:cNvGraphicFramePr>
          <p:nvPr/>
        </p:nvGraphicFramePr>
        <p:xfrm>
          <a:off x="7585075" y="787400"/>
          <a:ext cx="30003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4" imgW="177646" imgH="241091" progId="Equation.3">
                  <p:embed/>
                </p:oleObj>
              </mc:Choice>
              <mc:Fallback>
                <p:oleObj name="Формула" r:id="rId4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5075" y="787400"/>
                        <a:ext cx="30003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Объект 4"/>
          <p:cNvGraphicFramePr>
            <a:graphicFrameLocks noChangeAspect="1"/>
          </p:cNvGraphicFramePr>
          <p:nvPr/>
        </p:nvGraphicFramePr>
        <p:xfrm>
          <a:off x="7577138" y="1146175"/>
          <a:ext cx="2667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Формула" r:id="rId6" imgW="190417" imgH="241195" progId="Equation.3">
                  <p:embed/>
                </p:oleObj>
              </mc:Choice>
              <mc:Fallback>
                <p:oleObj name="Формула" r:id="rId6" imgW="190417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1146175"/>
                        <a:ext cx="26670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2" name="Объект 4"/>
          <p:cNvGraphicFramePr>
            <a:graphicFrameLocks noChangeAspect="1"/>
          </p:cNvGraphicFramePr>
          <p:nvPr/>
        </p:nvGraphicFramePr>
        <p:xfrm>
          <a:off x="900113" y="2357438"/>
          <a:ext cx="2417762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Формула" r:id="rId8" imgW="1726920" imgH="444240" progId="Equation.3">
                  <p:embed/>
                </p:oleObj>
              </mc:Choice>
              <mc:Fallback>
                <p:oleObj name="Формула" r:id="rId8" imgW="17269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2357438"/>
                        <a:ext cx="2417762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3" name="Прямоугольник 1"/>
          <p:cNvSpPr>
            <a:spLocks noChangeArrowheads="1"/>
          </p:cNvSpPr>
          <p:nvPr/>
        </p:nvSpPr>
        <p:spPr bwMode="auto">
          <a:xfrm>
            <a:off x="815975" y="1922463"/>
            <a:ext cx="7356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Выберем в качестве целевого показателя средневзвешенную  вероятность исправного состояния сети</a:t>
            </a:r>
          </a:p>
        </p:txBody>
      </p:sp>
      <p:graphicFrame>
        <p:nvGraphicFramePr>
          <p:cNvPr id="35854" name="Объект 4"/>
          <p:cNvGraphicFramePr>
            <a:graphicFrameLocks noChangeAspect="1"/>
          </p:cNvGraphicFramePr>
          <p:nvPr/>
        </p:nvGraphicFramePr>
        <p:xfrm>
          <a:off x="5186363" y="2349500"/>
          <a:ext cx="782637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Формула" r:id="rId10" imgW="558720" imgH="444240" progId="Equation.3">
                  <p:embed/>
                </p:oleObj>
              </mc:Choice>
              <mc:Fallback>
                <p:oleObj name="Формула" r:id="rId10" imgW="55872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363" y="2349500"/>
                        <a:ext cx="782637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5" name="Прямоугольник 2"/>
          <p:cNvSpPr>
            <a:spLocks noChangeArrowheads="1"/>
          </p:cNvSpPr>
          <p:nvPr/>
        </p:nvSpPr>
        <p:spPr bwMode="auto">
          <a:xfrm>
            <a:off x="4379913" y="2503488"/>
            <a:ext cx="4079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где</a:t>
            </a:r>
          </a:p>
        </p:txBody>
      </p:sp>
      <p:sp>
        <p:nvSpPr>
          <p:cNvPr id="35856" name="Прямоугольник 18"/>
          <p:cNvSpPr>
            <a:spLocks noChangeArrowheads="1"/>
          </p:cNvSpPr>
          <p:nvPr/>
        </p:nvSpPr>
        <p:spPr bwMode="auto">
          <a:xfrm>
            <a:off x="827088" y="3024188"/>
            <a:ext cx="16684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Целевая функция</a:t>
            </a:r>
          </a:p>
        </p:txBody>
      </p:sp>
      <p:graphicFrame>
        <p:nvGraphicFramePr>
          <p:cNvPr id="35857" name="Объект 4"/>
          <p:cNvGraphicFramePr>
            <a:graphicFrameLocks noChangeAspect="1"/>
          </p:cNvGraphicFramePr>
          <p:nvPr/>
        </p:nvGraphicFramePr>
        <p:xfrm>
          <a:off x="874713" y="3455988"/>
          <a:ext cx="17430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Формула" r:id="rId12" imgW="1244520" imgH="317160" progId="Equation.3">
                  <p:embed/>
                </p:oleObj>
              </mc:Choice>
              <mc:Fallback>
                <p:oleObj name="Формула" r:id="rId12" imgW="124452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455988"/>
                        <a:ext cx="17430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8" name="Объект 4"/>
          <p:cNvGraphicFramePr>
            <a:graphicFrameLocks noChangeAspect="1"/>
          </p:cNvGraphicFramePr>
          <p:nvPr/>
        </p:nvGraphicFramePr>
        <p:xfrm>
          <a:off x="3519488" y="3284538"/>
          <a:ext cx="9080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Формула" r:id="rId14" imgW="647640" imgH="444240" progId="Equation.3">
                  <p:embed/>
                </p:oleObj>
              </mc:Choice>
              <mc:Fallback>
                <p:oleObj name="Формула" r:id="rId14" imgW="64764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3284538"/>
                        <a:ext cx="90805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9" name="Прямоугольник 21"/>
          <p:cNvSpPr>
            <a:spLocks noChangeArrowheads="1"/>
          </p:cNvSpPr>
          <p:nvPr/>
        </p:nvSpPr>
        <p:spPr bwMode="auto">
          <a:xfrm>
            <a:off x="2895600" y="3500438"/>
            <a:ext cx="43973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200"/>
              <a:t>при</a:t>
            </a:r>
          </a:p>
        </p:txBody>
      </p:sp>
    </p:spTree>
    <p:extLst>
      <p:ext uri="{BB962C8B-B14F-4D97-AF65-F5344CB8AC3E}">
        <p14:creationId xmlns:p14="http://schemas.microsoft.com/office/powerpoint/2010/main" val="220239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2170</TotalTime>
  <Words>425</Words>
  <Application>Microsoft Office PowerPoint</Application>
  <PresentationFormat>Экран (4:3)</PresentationFormat>
  <Paragraphs>88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Оформление по умолчанию</vt:lpstr>
      <vt:lpstr>Visio</vt:lpstr>
      <vt:lpstr>Формула</vt:lpstr>
      <vt:lpstr>Моделирование и оптимизация в системах и сетях электросвязи Раздел 3 Постановка задачи оптимизации, целевая функция, ограничения, примеры постановки задач оптимизации сетей и систем связи. </vt:lpstr>
      <vt:lpstr>Содержание</vt:lpstr>
      <vt:lpstr>1. Примеры постановки задачи оптимизации 1.1 Качество обслуживания в сети с КК</vt:lpstr>
      <vt:lpstr>Презентация PowerPoint</vt:lpstr>
      <vt:lpstr>1.2 Надежность сети связи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и алгоритмы оптимизации сетей связи (МАОСС)</dc:title>
  <dc:creator>Alexander</dc:creator>
  <cp:lastModifiedBy>Alexander</cp:lastModifiedBy>
  <cp:revision>162</cp:revision>
  <dcterms:created xsi:type="dcterms:W3CDTF">2012-09-03T17:50:06Z</dcterms:created>
  <dcterms:modified xsi:type="dcterms:W3CDTF">2016-11-15T20:43:52Z</dcterms:modified>
</cp:coreProperties>
</file>